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60" r:id="rId5"/>
    <p:sldId id="262" r:id="rId6"/>
    <p:sldId id="276" r:id="rId7"/>
    <p:sldId id="279" r:id="rId8"/>
    <p:sldId id="273" r:id="rId9"/>
    <p:sldId id="265" r:id="rId10"/>
    <p:sldId id="269" r:id="rId11"/>
    <p:sldId id="270" r:id="rId12"/>
    <p:sldId id="277" r:id="rId13"/>
    <p:sldId id="267" r:id="rId14"/>
    <p:sldId id="280" r:id="rId15"/>
    <p:sldId id="278" r:id="rId16"/>
    <p:sldId id="282" r:id="rId17"/>
    <p:sldId id="28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E371"/>
    <a:srgbClr val="00A4CD"/>
    <a:srgbClr val="FFD3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4666" autoAdjust="0"/>
  </p:normalViewPr>
  <p:slideViewPr>
    <p:cSldViewPr snapToGrid="0">
      <p:cViewPr varScale="1">
        <p:scale>
          <a:sx n="124" d="100"/>
          <a:sy n="124" d="100"/>
        </p:scale>
        <p:origin x="126" y="162"/>
      </p:cViewPr>
      <p:guideLst/>
    </p:cSldViewPr>
  </p:slideViewPr>
  <p:outlineViewPr>
    <p:cViewPr>
      <p:scale>
        <a:sx n="33" d="100"/>
        <a:sy n="33" d="100"/>
      </p:scale>
      <p:origin x="0" y="-31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B766C-D144-4860-8378-C8AED84E14A7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4FF52D-3802-4A03-8323-AE312A03D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96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595"/>
            <a:ext cx="9144000" cy="238760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42018"/>
            <a:ext cx="9144000" cy="1655762"/>
          </a:xfrm>
        </p:spPr>
        <p:txBody>
          <a:bodyPr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298576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1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3110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9165" y="164591"/>
            <a:ext cx="5806440" cy="553669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4A4925B0-A7C3-443B-83E9-526A2BE64B7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04205" y="164591"/>
            <a:ext cx="5806440" cy="553669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117073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rgbClr val="D1E3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744" y="758762"/>
            <a:ext cx="9431782" cy="2852737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BEED2-7281-4966-AB72-5E594107A5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9536" y="4191846"/>
            <a:ext cx="9431782" cy="360000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F2496A5-3E1B-4BA1-B42F-6D9B3BBB98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1389536" y="4560256"/>
            <a:ext cx="9431782" cy="360000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4827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B7F3-1215-4921-A314-96E4FC2B1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372" y="365125"/>
            <a:ext cx="10663428" cy="626999"/>
          </a:xfrm>
        </p:spPr>
        <p:txBody>
          <a:bodyPr/>
          <a:lstStyle>
            <a:lvl1pPr>
              <a:defRPr b="0"/>
            </a:lvl1pPr>
          </a:lstStyle>
          <a:p>
            <a:r>
              <a:rPr lang="fi-FI" noProof="0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05817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17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icture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7">
            <a:extLst>
              <a:ext uri="{FF2B5EF4-FFF2-40B4-BE49-F238E27FC236}">
                <a16:creationId xmlns:a16="http://schemas.microsoft.com/office/drawing/2014/main" id="{8C8AA788-1511-D443-BE5F-7908AB2BA881}"/>
              </a:ext>
            </a:extLst>
          </p:cNvPr>
          <p:cNvSpPr/>
          <p:nvPr userDrawn="1"/>
        </p:nvSpPr>
        <p:spPr>
          <a:xfrm>
            <a:off x="0" y="-1"/>
            <a:ext cx="12192000" cy="5936347"/>
          </a:xfrm>
          <a:prstGeom prst="rect">
            <a:avLst/>
          </a:prstGeom>
          <a:solidFill>
            <a:srgbClr val="D1E371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595"/>
            <a:ext cx="9144000" cy="238760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42018"/>
            <a:ext cx="9144000" cy="1655762"/>
          </a:xfrm>
        </p:spPr>
        <p:txBody>
          <a:bodyPr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418007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692594"/>
            <a:ext cx="4694400" cy="4784662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D72FC982-DA0F-4EC6-9E18-B415AECBAB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"/>
            <a:ext cx="6095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71201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0868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2808"/>
            <a:ext cx="9360000" cy="3639312"/>
          </a:xfrm>
        </p:spPr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54022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60B309-4C5E-46DE-A832-32BA260737F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93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98187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100"/>
            <a:ext cx="4889066" cy="3342020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60B309-4C5E-46DE-A832-32BA260737F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930" y="2190100"/>
            <a:ext cx="4889066" cy="3342020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7F3B56D-9577-4E8F-BADA-CE87085A997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39789" y="1757429"/>
            <a:ext cx="4887478" cy="361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A5A6492-7F8A-40F8-A303-F85F69C9F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0930" y="1757429"/>
            <a:ext cx="4887478" cy="361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86674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89066" cy="1033907"/>
          </a:xfrm>
        </p:spPr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"/>
            <a:ext cx="6095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3041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89066" cy="1033907"/>
          </a:xfrm>
        </p:spPr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5937" y="274319"/>
            <a:ext cx="5591556" cy="263347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AE8BC2DE-23EE-4F0E-A759-42E68FCA6E7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45937" y="3054095"/>
            <a:ext cx="5591556" cy="263347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02195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2">
            <a:extLst>
              <a:ext uri="{FF2B5EF4-FFF2-40B4-BE49-F238E27FC236}">
                <a16:creationId xmlns:a16="http://schemas.microsoft.com/office/drawing/2014/main" id="{D1E499DF-39A6-429A-A8B5-51C710E9F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94173"/>
            <a:ext cx="12192000" cy="963826"/>
          </a:xfrm>
          <a:prstGeom prst="rect">
            <a:avLst/>
          </a:prstGeom>
          <a:solidFill>
            <a:srgbClr val="D1E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BCEDC-5BF0-4641-B029-97A0073B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390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8EF0-5CC6-4362-996D-AE27B9C2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92808"/>
            <a:ext cx="10515600" cy="36393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DB7AEB-FC4F-44E0-8373-3FBAF0071727}"/>
              </a:ext>
            </a:extLst>
          </p:cNvPr>
          <p:cNvSpPr txBox="1"/>
          <p:nvPr userDrawn="1"/>
        </p:nvSpPr>
        <p:spPr>
          <a:xfrm>
            <a:off x="2971800" y="6240780"/>
            <a:ext cx="6249924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i-FI" noProof="0"/>
              <a:t>Uudistuva ja osaava Suomi 2021–2027</a:t>
            </a:r>
          </a:p>
        </p:txBody>
      </p:sp>
      <p:pic>
        <p:nvPicPr>
          <p:cNvPr id="10" name="Kuva 8">
            <a:extLst>
              <a:ext uri="{FF2B5EF4-FFF2-40B4-BE49-F238E27FC236}">
                <a16:creationId xmlns:a16="http://schemas.microsoft.com/office/drawing/2014/main" id="{52E1622E-5A65-4724-91BA-D79AA8AD7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46219" y="6048766"/>
            <a:ext cx="3153035" cy="661519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C123558D-3873-4C60-8FA3-310695C7D71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9488" y="5905218"/>
            <a:ext cx="2572512" cy="95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5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7" r:id="rId3"/>
    <p:sldLayoutId id="2147483650" r:id="rId4"/>
    <p:sldLayoutId id="2147483662" r:id="rId5"/>
    <p:sldLayoutId id="2147483664" r:id="rId6"/>
    <p:sldLayoutId id="2147483665" r:id="rId7"/>
    <p:sldLayoutId id="2147483666" r:id="rId8"/>
    <p:sldLayoutId id="2147483668" r:id="rId9"/>
    <p:sldLayoutId id="2147483669" r:id="rId10"/>
    <p:sldLayoutId id="2147483670" r:id="rId11"/>
    <p:sldLayoutId id="2147483651" r:id="rId12"/>
    <p:sldLayoutId id="2147483654" r:id="rId13"/>
    <p:sldLayoutId id="2147483655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054A3D08-A7EF-45E0-BDFF-0AAF09ECF4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/>
              <a:t>Ohjelmakausi 2021-2027 rakennerahastohaut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115F10F2-6CD3-4669-8773-E784001E8C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HAKUINFO KEVÄT 2026</a:t>
            </a:r>
          </a:p>
        </p:txBody>
      </p:sp>
    </p:spTree>
    <p:extLst>
      <p:ext uri="{BB962C8B-B14F-4D97-AF65-F5344CB8AC3E}">
        <p14:creationId xmlns:p14="http://schemas.microsoft.com/office/powerpoint/2010/main" val="4146907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45DB43-1557-E5F0-343B-51EA110B9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TL3 valintaperusteet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4D3493-8F47-CEF3-2103-37B54838C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2807"/>
            <a:ext cx="10515600" cy="3760569"/>
          </a:xfrm>
        </p:spPr>
        <p:txBody>
          <a:bodyPr/>
          <a:lstStyle/>
          <a:p>
            <a:pPr algn="l" rtl="0" fontAlgn="base"/>
            <a:r>
              <a:rPr lang="fi-FI" sz="1400" b="0" i="0" dirty="0">
                <a:solidFill>
                  <a:srgbClr val="009BE1"/>
                </a:solidFill>
                <a:effectLst/>
                <a:latin typeface="Arial" panose="020B0604020202020204" pitchFamily="34" charset="0"/>
              </a:rPr>
              <a:t>Erityistavoite 3.1: Alueellisen ja paikallisen saavutettavuuden kehittäminen (3.ii)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Hankkeella tuetaan pk-yritysten investointeihin tai kasvuun vaikuttavia, kestäviä liikenne- ja/tai logistiikkainvestointeja, ml. kävelyn ja pyöräilyn yhteydet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Hankkeella tuetaan maantieliikenteen parempaa </a:t>
            </a:r>
            <a:r>
              <a:rPr lang="fi-FI" sz="1400" b="0" i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yhteenliitettävyyttä</a:t>
            </a: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muihin kuljetusmuotoihin nähden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tukee älykkäitä ratkaisuja liikenteen ja kestävän liikkumisen tarpeisiin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Hankkeella edistetään liikenneturvallisuutta alueellisesti tai paikallisesti tunnistetuissa kehittämiskohteissa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Hankkeella tuetaan melutasoa alentavia toimia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Hankkeella tuetaan kestävää, ilmastonmuutoksen kestävää, älykästä tai </a:t>
            </a:r>
            <a:r>
              <a:rPr lang="fi-FI" sz="1400" b="0" i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yhteenliitetympää</a:t>
            </a: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alueellista tai paikallista saavutettavuutta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on linjassa valtakunnallisen liikennejärjestelmäsuunnitelman kanssa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on linjassa maakuntien liikennejärjestelmäsuunnitelmien kanssa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on linjassa ELY-keskusten hankekorttien kanssa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4430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DF5FAE-4D1F-4FF6-8649-91EBF703C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508" y="365126"/>
            <a:ext cx="10539292" cy="833584"/>
          </a:xfrm>
        </p:spPr>
        <p:txBody>
          <a:bodyPr/>
          <a:lstStyle/>
          <a:p>
            <a:r>
              <a:rPr lang="fi-FI" dirty="0"/>
              <a:t>EAKR-haku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1307D6-CEA5-0F9B-84EA-61AB3A9E6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615" y="1290918"/>
            <a:ext cx="10639185" cy="4564316"/>
          </a:xfrm>
        </p:spPr>
        <p:txBody>
          <a:bodyPr/>
          <a:lstStyle/>
          <a:p>
            <a:r>
              <a:rPr lang="fi-FI" sz="1800" dirty="0"/>
              <a:t>Edellytämme hankehakemuksessa perusteltua aluekehitysvaikuttavuutta ja toimenpiteitä, jotka vahvistavat ja monipuolistavat maakunnan elinkeinoja ja edistävät vihreää siirtymää. </a:t>
            </a:r>
          </a:p>
          <a:p>
            <a:r>
              <a:rPr lang="fi-FI" sz="1800" dirty="0"/>
              <a:t>Painotamme arvioinnissa selkeästi osoitettavia vaikutuksia eteläsavolaisiin pk-yrityksiin. </a:t>
            </a:r>
          </a:p>
          <a:p>
            <a:r>
              <a:rPr lang="fi-FI" sz="1800" dirty="0"/>
              <a:t>Haussa etsitään erityisesti Etelä-Savon maakuntaohjelman</a:t>
            </a:r>
            <a:br>
              <a:rPr lang="fi-FI" sz="1800" dirty="0"/>
            </a:br>
            <a:r>
              <a:rPr lang="fi-FI" sz="1800" dirty="0"/>
              <a:t>sekä älykkään erikoistumisen strategian mukaisia hankkeita, jotka vahvistavat maakunnan kehittämisen kärkiä VESI – METSÄ – RUOKA</a:t>
            </a:r>
            <a:br>
              <a:rPr lang="fi-FI" sz="1800" dirty="0"/>
            </a:br>
            <a:r>
              <a:rPr lang="fi-FI" sz="1800" dirty="0"/>
              <a:t>- MATKAILU - DIGITALOUS </a:t>
            </a:r>
          </a:p>
          <a:p>
            <a:r>
              <a:rPr lang="fi-FI" sz="1800" dirty="0"/>
              <a:t>ja poikkileikkaavia teemoja:</a:t>
            </a:r>
            <a:r>
              <a:rPr lang="fi-FI" dirty="0"/>
              <a:t> </a:t>
            </a:r>
          </a:p>
          <a:p>
            <a:pPr lvl="1"/>
            <a:r>
              <a:rPr lang="fi-FI" sz="1800" dirty="0"/>
              <a:t>hyvinvointi, </a:t>
            </a:r>
          </a:p>
          <a:p>
            <a:pPr lvl="1"/>
            <a:r>
              <a:rPr lang="fi-FI" sz="1800" dirty="0"/>
              <a:t>osaaminen,</a:t>
            </a:r>
            <a:br>
              <a:rPr lang="fi-FI" sz="1800" dirty="0"/>
            </a:br>
            <a:r>
              <a:rPr lang="fi-FI" sz="1800" dirty="0"/>
              <a:t>yritysten kilpailukyky, </a:t>
            </a:r>
          </a:p>
          <a:p>
            <a:pPr lvl="1"/>
            <a:r>
              <a:rPr lang="fi-FI" sz="1800" dirty="0"/>
              <a:t>kokonaisturvallisuus ja </a:t>
            </a:r>
          </a:p>
          <a:p>
            <a:pPr lvl="1"/>
            <a:r>
              <a:rPr lang="fi-FI" sz="1800" dirty="0"/>
              <a:t>ilmastonmuutokseen sopeutuminen</a:t>
            </a:r>
            <a:br>
              <a:rPr lang="fi-FI" sz="1800" dirty="0"/>
            </a:br>
            <a:r>
              <a:rPr lang="fi-FI" sz="1800" dirty="0"/>
              <a:t>ja sen hillintä.</a:t>
            </a:r>
          </a:p>
          <a:p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1231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9AE460-523A-A533-13E5-29719ACE3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Itäisen ja Pohjoisen Suomen ohjelmien toimeenpano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D3950A-3102-1EA9-81E0-0AE1CAE02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2807"/>
            <a:ext cx="10515600" cy="3885585"/>
          </a:xfrm>
        </p:spPr>
        <p:txBody>
          <a:bodyPr/>
          <a:lstStyle/>
          <a:p>
            <a:r>
              <a:rPr lang="fi-FI" dirty="0"/>
              <a:t>AKKE-kehittämishankehaku ja perusrakenteen investointihaku haettavissa Etelä-Karjalassa </a:t>
            </a:r>
          </a:p>
          <a:p>
            <a:r>
              <a:rPr lang="fi-FI" dirty="0"/>
              <a:t>Tavoitteena, että Itäisen Suomen ohjelmaa toteutetaan 3-6 ylimaakunnallisella hankkeella, joihin kohdennettava tuki on yhteensä noin 12 miljoonaa euroa.</a:t>
            </a:r>
          </a:p>
          <a:p>
            <a:r>
              <a:rPr lang="fi-FI" dirty="0"/>
              <a:t>Ensimmäinen valintajakso päättyy 15.5.2026</a:t>
            </a:r>
          </a:p>
          <a:p>
            <a:r>
              <a:rPr lang="fi-FI" dirty="0"/>
              <a:t>Haku auki haeavustuksia.fi</a:t>
            </a:r>
          </a:p>
          <a:p>
            <a:r>
              <a:rPr lang="fi-FI" dirty="0"/>
              <a:t>5.3. pidetyn hakuinfon tallenne ja materiaali tulee saataville sivulle Itäisen ja Pohjoisen Suomen ohjelmien toimeenpano – Etelä-Karjalan liitto.</a:t>
            </a:r>
          </a:p>
        </p:txBody>
      </p:sp>
    </p:spTree>
    <p:extLst>
      <p:ext uri="{BB962C8B-B14F-4D97-AF65-F5344CB8AC3E}">
        <p14:creationId xmlns:p14="http://schemas.microsoft.com/office/powerpoint/2010/main" val="541640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3CE1E0-4570-3F8B-90E8-0A3B0B755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Etelä-Savon 4.1 Polkuja töihin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D24F18-58E3-59A6-EA08-4C05AD925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Maakunnat: Etelä-Savo</a:t>
            </a:r>
          </a:p>
          <a:p>
            <a:r>
              <a:rPr lang="fi-FI" dirty="0"/>
              <a:t>Hakuaika: 16.3.–15.4.2026</a:t>
            </a:r>
          </a:p>
          <a:p>
            <a:r>
              <a:rPr lang="fi-FI" dirty="0"/>
              <a:t>Rahasto: Euroopan sosiaalirahasto plus (ESR+)</a:t>
            </a:r>
          </a:p>
          <a:p>
            <a:r>
              <a:rPr lang="fi-FI" dirty="0"/>
              <a:t>Toimintalinja 4: Työllistävä, osaava ja osallistava Suomi</a:t>
            </a:r>
          </a:p>
          <a:p>
            <a:r>
              <a:rPr lang="fi-FI" dirty="0"/>
              <a:t>Erityistavoite 4.1: Polkuja töihin</a:t>
            </a:r>
          </a:p>
          <a:p>
            <a:r>
              <a:rPr lang="fi-FI" dirty="0"/>
              <a:t>Itä-Suomen Elinvoimakeskus järjestää hakuinfon Euroopan sosiaalirahasto plus (ESR+) -hankehausta keskiviikkona 18.3.2026 klo 9.00–10.30 </a:t>
            </a:r>
            <a:r>
              <a:rPr lang="fi-FI" dirty="0" err="1"/>
              <a:t>Teamsillä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6704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3F880E-EB50-47F2-E4CF-13146920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Kiitos! </a:t>
            </a:r>
            <a:r>
              <a:rPr lang="fi-FI" sz="3200" dirty="0"/>
              <a:t>Ennen hakemuksen jättämistä, sovitaan hankeaihiopalaveri.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E3B8EE-8BAC-7A76-4C7F-5EB2EAB784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pirjo.paananen@esavo.fi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1B755D5-BB6E-2E18-4EF0-9E5949F3BAA3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fi-FI" dirty="0"/>
              <a:t>Aikaehdotuksia ja hankeidea lyhyesti jo sähköpostiin.</a:t>
            </a:r>
          </a:p>
        </p:txBody>
      </p:sp>
    </p:spTree>
    <p:extLst>
      <p:ext uri="{BB962C8B-B14F-4D97-AF65-F5344CB8AC3E}">
        <p14:creationId xmlns:p14="http://schemas.microsoft.com/office/powerpoint/2010/main" val="4778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C617F6-DAAA-63B0-34F4-A803BF2DD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JTF-haku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6E2CCF-4986-6B4C-CB4E-8B9C1126D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5338"/>
            <a:ext cx="10515600" cy="4123791"/>
          </a:xfrm>
        </p:spPr>
        <p:txBody>
          <a:bodyPr/>
          <a:lstStyle/>
          <a:p>
            <a:r>
              <a:rPr lang="fi-FI" sz="1800" dirty="0"/>
              <a:t>tukiprosentti 70</a:t>
            </a:r>
          </a:p>
          <a:p>
            <a:r>
              <a:rPr lang="fi-FI" sz="1800" dirty="0"/>
              <a:t>kehittämishankkeille</a:t>
            </a:r>
          </a:p>
          <a:p>
            <a:r>
              <a:rPr lang="fi-FI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myöntövaltuus 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2,2 MEUR </a:t>
            </a:r>
          </a:p>
          <a:p>
            <a:pPr lvl="1"/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kaikki ohjelmakauden loput myöntövaltuudet jakoon, </a:t>
            </a:r>
            <a:r>
              <a:rPr lang="fi-FI" sz="1800" b="1" dirty="0">
                <a:solidFill>
                  <a:srgbClr val="000000"/>
                </a:solidFill>
                <a:latin typeface="Arial" panose="020B0604020202020204" pitchFamily="34" charset="0"/>
              </a:rPr>
              <a:t>mahdollinen jäännös 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haettavaksi 2026 syksyllä pienempi teemahaku</a:t>
            </a:r>
            <a:endParaRPr lang="fi-FI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Haku avoinna 2.3.-24.4.2026</a:t>
            </a:r>
          </a:p>
          <a:p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Hankkeen ohjeellinen aloituspäivämäärä aikaisintaan 1.9.2026. </a:t>
            </a:r>
          </a:p>
          <a:p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Hankkeen kesto maksimissaan kaksi vuotta.</a:t>
            </a:r>
          </a:p>
          <a:p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Kustannusmallit</a:t>
            </a:r>
          </a:p>
          <a:p>
            <a:pPr lvl="1"/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Flat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rate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40% ja 7%</a:t>
            </a:r>
          </a:p>
          <a:p>
            <a:pPr lvl="1"/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Palkkakustannukset: Yksikkökustannusmalli </a:t>
            </a:r>
          </a:p>
          <a:p>
            <a:pPr lvl="1"/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Matkakustannukset: Matkojen yksikkökustannusmalli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5315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35C97CB1-9364-4564-AC48-2AACD9419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Maakuntaliiton JTF-haku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85697A41-85BE-4A74-946B-700526242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260"/>
            <a:ext cx="10515600" cy="4321834"/>
          </a:xfrm>
        </p:spPr>
        <p:txBody>
          <a:bodyPr/>
          <a:lstStyle/>
          <a:p>
            <a:r>
              <a:rPr lang="fi-FI" sz="1400" dirty="0"/>
              <a:t>Erityistavoitekohtaiset valintaperusteet</a:t>
            </a:r>
          </a:p>
          <a:p>
            <a:pPr lvl="1"/>
            <a:r>
              <a:rPr lang="fi-FI" sz="1400" dirty="0">
                <a:highlight>
                  <a:srgbClr val="FFFF00"/>
                </a:highlight>
              </a:rPr>
              <a:t>Hanke edistää kasvuhakuista ja uutta työllistävää liiketoimintaa</a:t>
            </a:r>
          </a:p>
          <a:p>
            <a:pPr lvl="1"/>
            <a:r>
              <a:rPr lang="fi-FI" sz="1400" dirty="0">
                <a:highlight>
                  <a:srgbClr val="FFFF00"/>
                </a:highlight>
              </a:rPr>
              <a:t>Hanke parantaa pk-yritysten kasvu-, kansainvälistymis-, markkinointi- tai innovointivalmiuksia tai -edellytyksiä</a:t>
            </a:r>
          </a:p>
          <a:p>
            <a:pPr lvl="1"/>
            <a:r>
              <a:rPr lang="fi-FI" sz="1400" dirty="0">
                <a:highlight>
                  <a:srgbClr val="FFFF00"/>
                </a:highlight>
              </a:rPr>
              <a:t>Hanke tukee pk-yritysten tuotteiden, palveluiden tai tuotantomenetelmien kehittämistä ja kaupallistamista tai uuden teknologian käyttöönottoa</a:t>
            </a:r>
          </a:p>
          <a:p>
            <a:pPr lvl="1"/>
            <a:r>
              <a:rPr lang="fi-FI" sz="1400" dirty="0">
                <a:highlight>
                  <a:srgbClr val="FFFF00"/>
                </a:highlight>
              </a:rPr>
              <a:t>Hanke vahvistaa hiilineutraaliin talouteen liittyvää liiketoiminta- ja markkinaosaamista tai kehittää uusia tuote- ja palvelukonsepteja</a:t>
            </a:r>
          </a:p>
          <a:p>
            <a:pPr lvl="1"/>
            <a:r>
              <a:rPr lang="fi-FI" sz="1400" strike="sngStrike" dirty="0">
                <a:highlight>
                  <a:srgbClr val="00FFFF"/>
                </a:highlight>
              </a:rPr>
              <a:t>Hanke tukee ja edistää elinkeinoelämän tarpeista lähtevää TKI-toimintaa</a:t>
            </a:r>
          </a:p>
          <a:p>
            <a:pPr lvl="1"/>
            <a:r>
              <a:rPr lang="fi-FI" sz="1400" strike="sngStrike" dirty="0">
                <a:highlight>
                  <a:srgbClr val="00FFFF"/>
                </a:highlight>
              </a:rPr>
              <a:t>Hanke vahvistaa kiertotalouteen ja korkean jalostusasteen biotalouteen liittyvää liiketoiminta- ja markkinaosaamista ja kehittää uusia tuote- ja palvelukonsepteja</a:t>
            </a:r>
          </a:p>
          <a:p>
            <a:pPr lvl="1"/>
            <a:r>
              <a:rPr lang="fi-FI" sz="1400" strike="sngStrike" dirty="0"/>
              <a:t>Hanke tukee ja edistää turveyrittäjien ja muiden turvesektorin toimijoiden uudelleen työllistymistä tai uuden liiketoiminnan käynnistämistä </a:t>
            </a:r>
          </a:p>
          <a:p>
            <a:pPr lvl="1"/>
            <a:r>
              <a:rPr lang="fi-FI" sz="1400" dirty="0">
                <a:highlight>
                  <a:srgbClr val="00FFFF"/>
                </a:highlight>
              </a:rPr>
              <a:t>Hankkeella tuetaan uudistuvaa liiketoimintaa sekä yritysten jatkuvuutta</a:t>
            </a:r>
            <a:r>
              <a:rPr lang="fi-FI" sz="1400" dirty="0">
                <a:highlight>
                  <a:srgbClr val="FFFF00"/>
                </a:highlight>
              </a:rPr>
              <a:t> </a:t>
            </a:r>
          </a:p>
          <a:p>
            <a:pPr lvl="1"/>
            <a:r>
              <a:rPr lang="fi-FI" sz="1400" strike="sngStrike" dirty="0"/>
              <a:t>Hanke edistää hiilinielujen säilyttämistä tai ennallistamista </a:t>
            </a:r>
          </a:p>
          <a:p>
            <a:pPr lvl="1"/>
            <a:r>
              <a:rPr lang="fi-FI" sz="1400" strike="sngStrike" dirty="0"/>
              <a:t>Hanke tukee elinkeinojen sopeutumista ilmastonmuutokseen </a:t>
            </a:r>
          </a:p>
          <a:p>
            <a:pPr lvl="1"/>
            <a:r>
              <a:rPr lang="fi-FI" sz="1400" strike="sngStrike" dirty="0"/>
              <a:t>Hankkeen toimenpiteillä edistetään työttömien ja työelämän ulkopuolella olevien työllisyyttä välittömästi tai välillisesti. </a:t>
            </a:r>
          </a:p>
          <a:p>
            <a:pPr lvl="1"/>
            <a:r>
              <a:rPr lang="fi-FI" sz="1400" strike="sngStrike" dirty="0"/>
              <a:t>Hankkeessa edistetään erilaisia työmahdollisuuksien räätälöintejä yhteistyössä rekrytoivien työnantajien kanssa </a:t>
            </a:r>
          </a:p>
          <a:p>
            <a:pPr lvl="1"/>
            <a:r>
              <a:rPr lang="fi-FI" sz="1400" strike="sngStrike" dirty="0"/>
              <a:t>Hanke vastaa osaltaan tunnistettuihin paikallisiin/alueellisiin työvoimatarpeisiin </a:t>
            </a:r>
          </a:p>
          <a:p>
            <a:pPr lvl="1"/>
            <a:r>
              <a:rPr lang="fi-FI" sz="1400" strike="sngStrike" dirty="0"/>
              <a:t>Hankkeen toimenpiteillä edistetään koulutuksessa aliedustettuihin ryhmiin kuuluvien osaamista ja sitä kautta työllistymismahdollisuuksia. </a:t>
            </a:r>
          </a:p>
        </p:txBody>
      </p:sp>
    </p:spTree>
    <p:extLst>
      <p:ext uri="{BB962C8B-B14F-4D97-AF65-F5344CB8AC3E}">
        <p14:creationId xmlns:p14="http://schemas.microsoft.com/office/powerpoint/2010/main" val="71411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F0DEDD-7C9F-36F3-913B-0B6E99C51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JTF-haku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AF865A-43C2-57B4-6809-2887437CF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Edellytämme hankehakemuksessa perusteltua aluekehitysvaikuttavuutta ja toimenpiteitä, jotka vahvistavat ja monipuolistavat maakunnan elinkeinoja ja edistävät vihreää siirtymää. </a:t>
            </a:r>
          </a:p>
          <a:p>
            <a:r>
              <a:rPr lang="fi-FI" dirty="0"/>
              <a:t>Painotamme arvioinnissa selkeästi osoitettavia vaikutuksia eteläsavolaisiin pk-yrityksiin. </a:t>
            </a:r>
          </a:p>
          <a:p>
            <a:r>
              <a:rPr lang="fi-FI" dirty="0"/>
              <a:t>Rahoitettavien hankkeiden tulee edistää Etelä-Savon JTF-suunnitelman tavoitteita, myös tulos- ja tuotosindikaattorien osalta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7449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C617F6-DAAA-63B0-34F4-A803BF2DD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EAKR-haku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6E2CCF-4986-6B4C-CB4E-8B9C1126D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2808"/>
            <a:ext cx="10515600" cy="3816430"/>
          </a:xfrm>
        </p:spPr>
        <p:txBody>
          <a:bodyPr/>
          <a:lstStyle/>
          <a:p>
            <a:r>
              <a:rPr lang="fi-FI" sz="1800" dirty="0"/>
              <a:t>tukiprosentti 70, investoinnit enintään 70</a:t>
            </a:r>
          </a:p>
          <a:p>
            <a:r>
              <a:rPr lang="fi-FI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myöntövaltuus 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fi-FI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milj. euroa </a:t>
            </a:r>
          </a:p>
          <a:p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Haku avoinna 2.3.-24.4.2026</a:t>
            </a:r>
          </a:p>
          <a:p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EAKR ei syksyn hakua 2026</a:t>
            </a:r>
          </a:p>
          <a:p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Hankkeen ohjeellinen aloituspäivämäärä aikaisintaan 1.9.2026.</a:t>
            </a:r>
          </a:p>
          <a:p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Hankkeen kesto maksimissaan kaksi vuotta.</a:t>
            </a:r>
          </a:p>
          <a:p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Kustannusmallit</a:t>
            </a:r>
          </a:p>
          <a:p>
            <a:pPr lvl="1"/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Flat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rate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40, </a:t>
            </a:r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flat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rate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7 ja </a:t>
            </a:r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flat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rate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7+1,5 (kehittämishanke ja investointi), </a:t>
            </a:r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flat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rate</a:t>
            </a: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 1,5 (investointi). </a:t>
            </a:r>
          </a:p>
          <a:p>
            <a:pPr lvl="1"/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Palkkakustannukset: Yksikkökustannusmalli</a:t>
            </a:r>
          </a:p>
          <a:p>
            <a:pPr lvl="1"/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Matkat: Matkojen yksikkökustannusmalli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8666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45DB43-1557-E5F0-343B-51EA110B9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TL1 valintaperusteet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4D3493-8F47-CEF3-2103-37B54838C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1"/>
            <a:ext cx="10515600" cy="4102873"/>
          </a:xfrm>
        </p:spPr>
        <p:txBody>
          <a:bodyPr/>
          <a:lstStyle/>
          <a:p>
            <a:pPr algn="l" rtl="0" fontAlgn="base"/>
            <a:r>
              <a:rPr lang="fi-FI" sz="1600" b="0" i="0" dirty="0">
                <a:solidFill>
                  <a:srgbClr val="009BE1"/>
                </a:solidFill>
                <a:effectLst/>
                <a:latin typeface="Arial" panose="020B0604020202020204" pitchFamily="34" charset="0"/>
              </a:rPr>
              <a:t>Erityistavoite 1.1: Tutkimus- ja innovointivalmiuksien ja kehittyneiden teknologioiden </a:t>
            </a:r>
            <a:endParaRPr lang="fi-FI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fi-FI" sz="1600" b="0" i="0" dirty="0">
                <a:solidFill>
                  <a:srgbClr val="009BE1"/>
                </a:solidFill>
                <a:effectLst/>
                <a:latin typeface="Arial" panose="020B0604020202020204" pitchFamily="34" charset="0"/>
              </a:rPr>
              <a:t>käyttöönoton parantaminen (1.i) </a:t>
            </a:r>
            <a:endParaRPr lang="fi-FI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fi-FI" sz="16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vahvistaa osaamista, ennakointi- tai innovointitoimintaa tai uusien teknologioiden kehittämistä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tukee pk-yritysten tuotteiden, materiaalien, palvelujen tai tuotantomenetelmien kehittämistä, pilotointia ja kaupallistamista tai uusien teknologioiden käyttöönottoa ja hyödyntämistä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tukee kaupunkien ja kuntien pilotointi- ja kokeiluympäristöjen kehittämistä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tukee elinkeinoelämän tarpeista lähtevää TKI-toimintaa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edistää kasvuhakuista tai työllistävää yritystoimintaa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Hanke edistää oppi- ja tutkimuslaitosten sekä elinkeinoelämän välistä yhteistyötä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Hanke tukee älykkääseen erikoistumiseen liittyviä alueiden välisiä ja/tai kansainvälisiä kumppanuuksia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Hanke kohdistuu maakuntien strategioissa (erityisesti Älykkään Erikoistumisen Strategia) tunnistettuihin kärkialoihin tai kehittämiskohteisiin</a:t>
            </a:r>
            <a:endParaRPr lang="fi-FI" sz="1600" b="1" i="0" dirty="0">
              <a:solidFill>
                <a:srgbClr val="000000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967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45DB43-1557-E5F0-343B-51EA110B9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TL1 valintaperusteet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4D3493-8F47-CEF3-2103-37B54838C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9033"/>
            <a:ext cx="10515600" cy="4294102"/>
          </a:xfrm>
        </p:spPr>
        <p:txBody>
          <a:bodyPr/>
          <a:lstStyle/>
          <a:p>
            <a:pPr algn="l" rtl="0" fontAlgn="base"/>
            <a:r>
              <a:rPr lang="fi-FI" sz="1400" b="0" i="0" dirty="0">
                <a:solidFill>
                  <a:srgbClr val="009BE1"/>
                </a:solidFill>
                <a:effectLst/>
                <a:latin typeface="Arial" panose="020B0604020202020204" pitchFamily="34" charset="0"/>
              </a:rPr>
              <a:t>Erityistavoite 1.2: Digitalisaation etujen hyödyntäminen kansalaisten, yritysten ja julkishallinnon hyväksi (1.ii) </a:t>
            </a:r>
            <a:endParaRPr lang="fi-FI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edistää digitalisaation hyödyntämistä TKI-toiminnassa,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Hanke tukee uusien digitaalisten työmenetelmien käyttöönottoa julkisella ja/tai yksityisellä sektorilla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edistää digitalisaation ja sitä hyödyntävien teknologioiden soveltamista tai hyödyntämistä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edistää jo rakennettujen tehokkaiden tietoliikenneverkkojen käyttöönottoa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tukee älykkään ja vähäpäästöisen liikkumisen innovaatioita ja digitalisaatiota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tukee pk-yritysten digitalisaatiota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edistää kasvuhakuista tai työllistävää yritystoimintaa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tukee pk-yrityksen kansainvälistymistä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tukee digitaalisten innovaatiokeskusten käynnistämistä ja/tai kehittämistä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tukee yritysten sähköistä liiketoiminnan, asiakaspalvelun tai teknologisen osaamisen kehittämistä ja teknologian käyttöönottoa </a:t>
            </a:r>
          </a:p>
          <a:p>
            <a:pPr algn="l" rtl="0" fontAlgn="base"/>
            <a:endParaRPr lang="fi-FI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400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45DB43-1557-E5F0-343B-51EA110B9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TL1 valintaperusteet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4D3493-8F47-CEF3-2103-37B54838C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503"/>
            <a:ext cx="10515600" cy="4142631"/>
          </a:xfrm>
        </p:spPr>
        <p:txBody>
          <a:bodyPr/>
          <a:lstStyle/>
          <a:p>
            <a:pPr algn="l" rtl="0" fontAlgn="base"/>
            <a:r>
              <a:rPr lang="fi-FI" sz="1400" b="0" i="0" dirty="0">
                <a:solidFill>
                  <a:srgbClr val="009BE1"/>
                </a:solidFill>
                <a:effectLst/>
                <a:latin typeface="Arial" panose="020B0604020202020204" pitchFamily="34" charset="0"/>
              </a:rPr>
              <a:t>Erityistavoite 1.3: Pk-yritysten kasvun ja kilpailukyvyn parantaminen (1.iii) </a:t>
            </a:r>
            <a:endParaRPr lang="fi-FI" sz="1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parantaa pk-yritysten kasvu-, kansainvälistymis-, markkinointi- tai innovointivalmiuksia tai -edellytyksiä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tukee pk-yritysten tuotteiden, palveluiden tai tuotantomenetelmien kehittämistä ja kaupallistamista tai uuden teknologian käyttöönottoa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Hankkeella aktivoidaan pk-yritysten innovaatiotoimintaa tai uusien liiketoimintakonseptien syntymistä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tukee pk-yrityksen kansainvälistymistä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edistää kasvuhakuista tai työllistävää yritystoimintaa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vahvistaa hiilineutraaliin talouteen liittyvää liiketoiminta- ja markkinaosaamista tai kehittää uusia tuote- ja palvelukonsepteja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vahvistaa pk-yritysten valmiuksia luovan osaamisen hyödyntämiseen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Hankkeella tuetaan uutta tai uudistuvaa liiketoimintaa tai yritysten jatkuvuutta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Hankkeessa kehitetään ekosysteemejä, osaamiskeskittymiä tai verkostoja, joihin voi osallistua myös suuria yrityksiä </a:t>
            </a:r>
          </a:p>
          <a:p>
            <a:pPr marL="0" indent="0" algn="l" rtl="0" fontAlgn="base">
              <a:buNone/>
            </a:pPr>
            <a:endParaRPr lang="fi-FI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803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45DB43-1557-E5F0-343B-51EA110B9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885"/>
          </a:xfrm>
        </p:spPr>
        <p:txBody>
          <a:bodyPr/>
          <a:lstStyle/>
          <a:p>
            <a:r>
              <a:rPr lang="fi-FI" dirty="0"/>
              <a:t>TL2 valintaperusteet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4D3493-8F47-CEF3-2103-37B54838C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6306"/>
            <a:ext cx="10515600" cy="4587904"/>
          </a:xfrm>
        </p:spPr>
        <p:txBody>
          <a:bodyPr/>
          <a:lstStyle/>
          <a:p>
            <a:pPr algn="l" rtl="0" fontAlgn="base"/>
            <a:r>
              <a:rPr lang="fi-FI" sz="1400" b="0" i="0" dirty="0">
                <a:solidFill>
                  <a:srgbClr val="009BE1"/>
                </a:solidFill>
                <a:effectLst/>
                <a:latin typeface="Arial" panose="020B0604020202020204" pitchFamily="34" charset="0"/>
              </a:rPr>
              <a:t>Erityistavoite 2.3: Kiertotalouteen siirtymisen edistäminen (2.vi) </a:t>
            </a:r>
            <a:endParaRPr lang="fi-FI" sz="1400" b="0" i="0" dirty="0">
              <a:solidFill>
                <a:srgbClr val="009BE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tukee kiertotalouteen ja korkean jalostusasteen biotalouteen, </a:t>
            </a:r>
            <a:r>
              <a:rPr lang="fi-FI" sz="1400" b="0" i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cleantechiin</a:t>
            </a: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tai hiilenkiertoon liittyvää TKI-toimintaa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tukee kiertotalouden tiekarttojen valmistelua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Hankkeessa kehitetään älykästä materiaalien hallintaa ja hillitään jätteiden syntyä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Hanke edistää hiilensidontaan ja/tai hiilinieluihin liittyvää tutkimus- ja kehitystyötä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Hankkeella kehitetään luonnonvara-alan kestävyyttä ja nostetaan luonnonvarojen ja teollisuuden sivutuotteiden jalostusastetta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Hanke tukee pk-yritysten kestävää kasvua ja uudistumista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tukee pk-yrityksen kansainvälistymistä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edistää digitaalisia ratkaisuja kiertotalouteen siirtymisessä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Hanke vahvistaa kiertotalouteen ja korkean jalostusasteen biotalouteen liittyvää liiketoiminta- ja markkinaosaamista ja kehittää uusia tuote- ja palvelukonsepteja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Hankkeessa kehitetään ekosysteemejä, osaamiskeskittymiä ja verkostoja sekä tuetaan muita yhteistyömuotoja, joihin voi osallistua myös suuria yrityksiä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400" b="0" i="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Hanke on linjassa valtakunnallisen jätesuunnitelman kanssa </a:t>
            </a:r>
          </a:p>
          <a:p>
            <a:pPr algn="l" rtl="0" fontAlgn="base"/>
            <a:endParaRPr lang="fi-FI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721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EU rahastot TEM2">
      <a:dk1>
        <a:sysClr val="windowText" lastClr="000000"/>
      </a:dk1>
      <a:lt1>
        <a:sysClr val="window" lastClr="FFFFFF"/>
      </a:lt1>
      <a:dk2>
        <a:srgbClr val="595959"/>
      </a:dk2>
      <a:lt2>
        <a:srgbClr val="E7E6E6"/>
      </a:lt2>
      <a:accent1>
        <a:srgbClr val="31E1E9"/>
      </a:accent1>
      <a:accent2>
        <a:srgbClr val="D1E371"/>
      </a:accent2>
      <a:accent3>
        <a:srgbClr val="767171"/>
      </a:accent3>
      <a:accent4>
        <a:srgbClr val="BFBFBF"/>
      </a:accent4>
      <a:accent5>
        <a:srgbClr val="98F0F4"/>
      </a:accent5>
      <a:accent6>
        <a:srgbClr val="E8F1B8"/>
      </a:accent6>
      <a:hlink>
        <a:srgbClr val="0563C1"/>
      </a:hlink>
      <a:folHlink>
        <a:srgbClr val="954F72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itys6" id="{35F1BC7A-8F6E-4820-BFFA-B85583EF9090}" vid="{793004CE-1CC1-478D-B787-B676333D21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FAD4DC4A55B4D8C2FECEB7F7B9099" ma:contentTypeVersion="3" ma:contentTypeDescription="Create a new document." ma:contentTypeScope="" ma:versionID="136b400f14731459adb0fa88857b20aa">
  <xsd:schema xmlns:xsd="http://www.w3.org/2001/XMLSchema" xmlns:xs="http://www.w3.org/2001/XMLSchema" xmlns:p="http://schemas.microsoft.com/office/2006/metadata/properties" xmlns:ns2="0e9b6fa5-23b6-44f0-92e5-d25eb126bf97" targetNamespace="http://schemas.microsoft.com/office/2006/metadata/properties" ma:root="true" ma:fieldsID="4246869514928c418774ffa74f4ba269" ns2:_="">
    <xsd:import namespace="0e9b6fa5-23b6-44f0-92e5-d25eb126bf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9b6fa5-23b6-44f0-92e5-d25eb126bf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4E0825-205B-4D39-89E3-90D6E29FDE93}">
  <ds:schemaRefs>
    <ds:schemaRef ds:uri="http://schemas.microsoft.com/office/2006/documentManagement/types"/>
    <ds:schemaRef ds:uri="0e9b6fa5-23b6-44f0-92e5-d25eb126bf97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AA9182-C131-47FE-B8AA-0B76C7B7A7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9b6fa5-23b6-44f0-92e5-d25eb126bf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EF0E06-478F-463A-BF0C-37012BE53F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Ohjelmakausi2021-2027_vihreä</Template>
  <TotalTime>1581</TotalTime>
  <Words>1058</Words>
  <Application>Microsoft Office PowerPoint</Application>
  <PresentationFormat>Laajakuva</PresentationFormat>
  <Paragraphs>128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Arial</vt:lpstr>
      <vt:lpstr>Calibri</vt:lpstr>
      <vt:lpstr>Segoe UI</vt:lpstr>
      <vt:lpstr>Tahoma</vt:lpstr>
      <vt:lpstr>Office-teema</vt:lpstr>
      <vt:lpstr>Ohjelmakausi 2021-2027 rakennerahastohaut</vt:lpstr>
      <vt:lpstr>JTF-haku</vt:lpstr>
      <vt:lpstr>Maakuntaliiton JTF-haku</vt:lpstr>
      <vt:lpstr>JTF-haku</vt:lpstr>
      <vt:lpstr>EAKR-haku</vt:lpstr>
      <vt:lpstr>TL1 valintaperusteet</vt:lpstr>
      <vt:lpstr>TL1 valintaperusteet</vt:lpstr>
      <vt:lpstr>TL1 valintaperusteet</vt:lpstr>
      <vt:lpstr>TL2 valintaperusteet</vt:lpstr>
      <vt:lpstr>TL3 valintaperusteet</vt:lpstr>
      <vt:lpstr>EAKR-haku</vt:lpstr>
      <vt:lpstr>Itäisen ja Pohjoisen Suomen ohjelmien toimeenpano</vt:lpstr>
      <vt:lpstr>Etelä-Savon 4.1 Polkuja töihin</vt:lpstr>
      <vt:lpstr>Kiitos! Ennen hakemuksen jättämistä, sovitaan hankeaihiopalaveri.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Pirjo Paananen</dc:creator>
  <cp:lastModifiedBy>Pirjo Paananen</cp:lastModifiedBy>
  <cp:revision>83</cp:revision>
  <dcterms:created xsi:type="dcterms:W3CDTF">2023-04-03T06:54:19Z</dcterms:created>
  <dcterms:modified xsi:type="dcterms:W3CDTF">2026-03-12T07:39:26Z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0x010100010FAD4DC4A55B4D8C2FECEB7F7B9099</vt:lpwstr>
  </property>
</Properties>
</file>